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88" r:id="rId2"/>
    <p:sldId id="382" r:id="rId3"/>
    <p:sldId id="384" r:id="rId4"/>
    <p:sldId id="385" r:id="rId5"/>
    <p:sldId id="386" r:id="rId6"/>
    <p:sldId id="387" r:id="rId7"/>
    <p:sldId id="388" r:id="rId8"/>
    <p:sldId id="285" r:id="rId9"/>
  </p:sldIdLst>
  <p:sldSz cx="12192000" cy="6858000"/>
  <p:notesSz cx="6858000" cy="9144000"/>
  <p:embeddedFontLst>
    <p:embeddedFont>
      <p:font typeface="Poppins" panose="00000500000000000000" pitchFamily="2" charset="0"/>
      <p:regular r:id="rId11"/>
      <p:bold r:id="rId12"/>
      <p:italic r:id="rId13"/>
      <p:boldItalic r:id="rId14"/>
    </p:embeddedFont>
    <p:embeddedFont>
      <p:font typeface="Poppins ExtraBold" panose="00000900000000000000" pitchFamily="2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A2A"/>
    <a:srgbClr val="0D5D2B"/>
    <a:srgbClr val="CCD30C"/>
    <a:srgbClr val="C7CD32"/>
    <a:srgbClr val="E5EEE8"/>
    <a:srgbClr val="FFFFFF"/>
    <a:srgbClr val="E7E6E6"/>
    <a:srgbClr val="FDFDFD"/>
    <a:srgbClr val="F8F8F8"/>
    <a:srgbClr val="0E5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Marcela Reyes Linares" userId="47ecc76c-6cce-4988-9392-e63f6f61a236" providerId="ADAL" clId="{40CF57DA-C5CA-4BCA-8C5F-6E5155456583}"/>
    <pc:docChg chg="delSld">
      <pc:chgData name="Diana Marcela Reyes Linares" userId="47ecc76c-6cce-4988-9392-e63f6f61a236" providerId="ADAL" clId="{40CF57DA-C5CA-4BCA-8C5F-6E5155456583}" dt="2024-09-26T14:40:16.955" v="0" actId="47"/>
      <pc:docMkLst>
        <pc:docMk/>
      </pc:docMkLst>
      <pc:sldChg chg="del">
        <pc:chgData name="Diana Marcela Reyes Linares" userId="47ecc76c-6cce-4988-9392-e63f6f61a236" providerId="ADAL" clId="{40CF57DA-C5CA-4BCA-8C5F-6E5155456583}" dt="2024-09-26T14:40:16.955" v="0" actId="47"/>
        <pc:sldMkLst>
          <pc:docMk/>
          <pc:sldMk cId="3416106310" sldId="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C7169-5D0C-44D8-9B40-07289C536DB9}" type="datetimeFigureOut">
              <a:rPr lang="es-CO" smtClean="0"/>
              <a:t>26/09/2024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18FC6-BE2B-4473-AC21-3939F12611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533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0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8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4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3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7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3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3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EBE0-5551-4A56-9D74-29079AC3EC6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0CEB2-3272-4851-B6EB-98C4EA5FCF4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8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hyperlink" Target="https://portal.epsdelagente.com.co/Externo/BoxaludExterno/Seguridad/Login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utorizacionescap@epsdelagente.com.co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D6B7DAF-298C-F140-86DE-B243A0570232}"/>
              </a:ext>
            </a:extLst>
          </p:cNvPr>
          <p:cNvSpPr/>
          <p:nvPr/>
        </p:nvSpPr>
        <p:spPr>
          <a:xfrm>
            <a:off x="4551633" y="4496858"/>
            <a:ext cx="3101772" cy="58160"/>
          </a:xfrm>
          <a:prstGeom prst="rect">
            <a:avLst/>
          </a:prstGeom>
          <a:solidFill>
            <a:srgbClr val="0D5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01" y="193506"/>
            <a:ext cx="166409" cy="168279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94704" y="1361489"/>
            <a:ext cx="945309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00">
              <a:lnSpc>
                <a:spcPts val="6000"/>
              </a:lnSpc>
            </a:pPr>
            <a:r>
              <a:rPr lang="es-ES" sz="6000" b="1" dirty="0">
                <a:solidFill>
                  <a:srgbClr val="0D5D2B"/>
                </a:solidFill>
                <a:latin typeface="Poppins ExtraBold" panose="00000900000000000000" pitchFamily="50" charset="0"/>
                <a:cs typeface="Poppins ExtraBold" panose="00000900000000000000" pitchFamily="50" charset="0"/>
              </a:rPr>
              <a:t>Cierre de Autorizaciones </a:t>
            </a:r>
          </a:p>
          <a:p>
            <a:pPr algn="ctr" defTabSz="720000">
              <a:lnSpc>
                <a:spcPts val="6000"/>
              </a:lnSpc>
            </a:pPr>
            <a:r>
              <a:rPr lang="es-ES" sz="6000" b="1" dirty="0">
                <a:solidFill>
                  <a:srgbClr val="0D5D2B"/>
                </a:solidFill>
                <a:latin typeface="Poppins ExtraBold" panose="00000900000000000000" pitchFamily="50" charset="0"/>
                <a:cs typeface="Poppins ExtraBold" panose="00000900000000000000" pitchFamily="50" charset="0"/>
              </a:rPr>
              <a:t>Hospitalarias</a:t>
            </a:r>
          </a:p>
          <a:p>
            <a:pPr algn="ctr" defTabSz="720000">
              <a:lnSpc>
                <a:spcPts val="6000"/>
              </a:lnSpc>
            </a:pPr>
            <a:endParaRPr lang="es-ES" sz="6000" b="1" dirty="0">
              <a:solidFill>
                <a:srgbClr val="0D5D2B"/>
              </a:solidFill>
              <a:latin typeface="Poppins ExtraBold" panose="00000900000000000000" pitchFamily="50" charset="0"/>
              <a:cs typeface="Poppins ExtraBold" panose="00000900000000000000" pitchFamily="50" charset="0"/>
            </a:endParaRPr>
          </a:p>
          <a:p>
            <a:pPr algn="ctr" defTabSz="720000">
              <a:lnSpc>
                <a:spcPts val="6000"/>
              </a:lnSpc>
            </a:pPr>
            <a:r>
              <a:rPr lang="es-ES" sz="1200" b="1" dirty="0">
                <a:solidFill>
                  <a:srgbClr val="0D5D2B"/>
                </a:solidFill>
                <a:latin typeface="Poppins ExtraBold" panose="00000900000000000000" pitchFamily="50" charset="0"/>
                <a:cs typeface="Poppins ExtraBold" panose="00000900000000000000" pitchFamily="50" charset="0"/>
              </a:rPr>
              <a:t>2023</a:t>
            </a:r>
            <a:r>
              <a:rPr lang="es-ES" sz="6000" b="1" dirty="0">
                <a:solidFill>
                  <a:srgbClr val="0D5D2B"/>
                </a:solidFill>
                <a:latin typeface="Poppins ExtraBold" panose="00000900000000000000" pitchFamily="50" charset="0"/>
                <a:cs typeface="Poppins ExtraBold" panose="00000900000000000000" pitchFamily="50" charset="0"/>
              </a:rPr>
              <a:t> </a:t>
            </a:r>
            <a:endParaRPr lang="en-US" sz="6000" b="1" dirty="0">
              <a:solidFill>
                <a:srgbClr val="C7CD32"/>
              </a:solidFill>
              <a:latin typeface="Poppins ExtraBold" panose="00000900000000000000" pitchFamily="50" charset="0"/>
              <a:cs typeface="Poppins ExtraBold" panose="00000900000000000000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40" y="270733"/>
            <a:ext cx="3240000" cy="9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/>
          <p:cNvSpPr/>
          <p:nvPr/>
        </p:nvSpPr>
        <p:spPr>
          <a:xfrm>
            <a:off x="538139" y="3583878"/>
            <a:ext cx="11183204" cy="31518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61"/>
          <a:stretch/>
        </p:blipFill>
        <p:spPr>
          <a:xfrm rot="10800000">
            <a:off x="0" y="6843339"/>
            <a:ext cx="12192000" cy="1124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8139" y="243984"/>
            <a:ext cx="79432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7CD32"/>
                </a:solidFill>
                <a:latin typeface="Poppins ExtraBold" panose="00000900000000000000" pitchFamily="50" charset="0"/>
                <a:cs typeface="Poppins ExtraBold" panose="00000900000000000000" pitchFamily="50" charset="0"/>
              </a:rPr>
              <a:t>RUTA AUT HOSPITALARIAS </a:t>
            </a:r>
            <a:endParaRPr lang="en-US" sz="2400" b="1" dirty="0">
              <a:solidFill>
                <a:srgbClr val="C7CD32"/>
              </a:solidFill>
              <a:latin typeface="Poppins ExtraBold" panose="00000900000000000000" pitchFamily="50" charset="0"/>
              <a:cs typeface="Poppins ExtraBold" panose="00000900000000000000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4DAA60-F558-1C43-A4AA-42F7ECC4E8E5}"/>
              </a:ext>
            </a:extLst>
          </p:cNvPr>
          <p:cNvSpPr/>
          <p:nvPr/>
        </p:nvSpPr>
        <p:spPr>
          <a:xfrm>
            <a:off x="3904472" y="736576"/>
            <a:ext cx="1210538" cy="45719"/>
          </a:xfrm>
          <a:prstGeom prst="rect">
            <a:avLst/>
          </a:prstGeom>
          <a:solidFill>
            <a:srgbClr val="0E5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846" y="4727945"/>
            <a:ext cx="183169" cy="1847087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7416533" y="886076"/>
            <a:ext cx="4304810" cy="36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1300" dirty="0">
              <a:solidFill>
                <a:schemeClr val="bg2">
                  <a:lumMod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43" y="21297"/>
            <a:ext cx="3240000" cy="987340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761953" y="6353502"/>
            <a:ext cx="17536" cy="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53" y="1914563"/>
            <a:ext cx="1648876" cy="1124814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48167" y="928336"/>
            <a:ext cx="2700571" cy="1035046"/>
          </a:xfrm>
          <a:prstGeom prst="roundRect">
            <a:avLst/>
          </a:prstGeom>
          <a:solidFill>
            <a:srgbClr val="0D5D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/>
          </a:p>
          <a:p>
            <a:pPr algn="ctr"/>
            <a:r>
              <a:rPr lang="es-ES" sz="1400" dirty="0"/>
              <a:t>Ingresa usuario a URG: Anexo 2 a la </a:t>
            </a:r>
            <a:r>
              <a:rPr lang="es-ES" sz="1600" b="1" dirty="0"/>
              <a:t>CAP</a:t>
            </a:r>
            <a:r>
              <a:rPr lang="es-ES" sz="1400" dirty="0"/>
              <a:t> </a:t>
            </a:r>
            <a:r>
              <a:rPr lang="es-ES" sz="1400" u="sng" dirty="0">
                <a:solidFill>
                  <a:schemeClr val="bg1"/>
                </a:solidFill>
                <a:hlinkClick r:id="rId6" tooltip="Usa Ctrl + clic para enviar un correo electrónico a mailto:autorizacionescap@epsdelagente.com.co."/>
              </a:rPr>
              <a:t>autorizacionescap@epsdelagente.com.co</a:t>
            </a:r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/>
          </a:p>
          <a:p>
            <a:pPr algn="ctr"/>
            <a:r>
              <a:rPr lang="es-ES" sz="1400" dirty="0"/>
              <a:t> </a:t>
            </a:r>
            <a:endParaRPr lang="es-CO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4758" y="1987932"/>
            <a:ext cx="1882110" cy="1030532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3635528" y="902930"/>
            <a:ext cx="2700571" cy="10625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tx1"/>
              </a:solidFill>
            </a:endParaRP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Ingresa usuario a Hospitalización y / cambio de estancia: enviar correo  a </a:t>
            </a:r>
            <a:r>
              <a:rPr lang="es-ES" sz="1600" b="1" dirty="0">
                <a:solidFill>
                  <a:schemeClr val="tx1"/>
                </a:solidFill>
              </a:rPr>
              <a:t>CAP 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u="sng" dirty="0">
                <a:solidFill>
                  <a:schemeClr val="tx1"/>
                </a:solidFill>
                <a:hlinkClick r:id="rId6" tooltip="Usa Ctrl + clic para enviar un correo electrónico a mailto:autorizacionescap@epsdelagente.com.co."/>
              </a:rPr>
              <a:t>autorizacionescap@epsdelagente.com.co</a:t>
            </a:r>
            <a:endParaRPr lang="es-ES" sz="1400" dirty="0">
              <a:solidFill>
                <a:schemeClr val="tx1"/>
              </a:solidFill>
            </a:endParaRPr>
          </a:p>
          <a:p>
            <a:pPr algn="ctr"/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6030" y="1988316"/>
            <a:ext cx="1221755" cy="10297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3127" y="1953974"/>
            <a:ext cx="1339468" cy="1004601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7400909" y="883804"/>
            <a:ext cx="3854745" cy="998718"/>
          </a:xfrm>
          <a:prstGeom prst="roundRect">
            <a:avLst/>
          </a:prstGeom>
          <a:solidFill>
            <a:srgbClr val="0D5D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Requiere autorización de procedimientos </a:t>
            </a:r>
            <a:r>
              <a:rPr lang="es-ES" sz="1400" dirty="0" err="1"/>
              <a:t>procedimientos</a:t>
            </a:r>
            <a:r>
              <a:rPr lang="es-ES" sz="1400" dirty="0"/>
              <a:t> </a:t>
            </a:r>
            <a:r>
              <a:rPr lang="es-ES" sz="1400" dirty="0" err="1"/>
              <a:t>qx</a:t>
            </a:r>
            <a:r>
              <a:rPr lang="es-ES" sz="1400" dirty="0"/>
              <a:t> ( Diálisis, </a:t>
            </a:r>
            <a:r>
              <a:rPr lang="es-ES" sz="1400" dirty="0" err="1"/>
              <a:t>Hemodinamia</a:t>
            </a:r>
            <a:r>
              <a:rPr lang="es-ES" sz="1400" dirty="0"/>
              <a:t>), ayudas  diagnósticas  ( Alto costo), </a:t>
            </a:r>
            <a:r>
              <a:rPr lang="es-ES" sz="1600" b="1" dirty="0"/>
              <a:t>CAP</a:t>
            </a:r>
            <a:endParaRPr lang="es-ES" sz="1400" b="1" dirty="0"/>
          </a:p>
          <a:p>
            <a:pPr algn="ctr"/>
            <a:r>
              <a:rPr lang="es-ES" sz="1400" u="sng" dirty="0"/>
              <a:t>autorizacionescap@epsdelagente.com.co</a:t>
            </a:r>
            <a:r>
              <a:rPr lang="es-ES" sz="1400" dirty="0"/>
              <a:t> </a:t>
            </a:r>
            <a:endParaRPr lang="es-CO" sz="1400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913117" y="1422518"/>
            <a:ext cx="615912" cy="23341"/>
          </a:xfrm>
          <a:prstGeom prst="straightConnector1">
            <a:avLst/>
          </a:prstGeom>
          <a:ln w="76200">
            <a:solidFill>
              <a:srgbClr val="0D5A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6618708" y="1422517"/>
            <a:ext cx="476518" cy="1"/>
          </a:xfrm>
          <a:prstGeom prst="straightConnector1">
            <a:avLst/>
          </a:prstGeom>
          <a:ln w="76200">
            <a:solidFill>
              <a:srgbClr val="0D5A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7210" y="3951522"/>
            <a:ext cx="3861169" cy="2481335"/>
          </a:xfrm>
          <a:prstGeom prst="rect">
            <a:avLst/>
          </a:prstGeom>
        </p:spPr>
      </p:pic>
      <p:cxnSp>
        <p:nvCxnSpPr>
          <p:cNvPr id="22" name="Conector recto de flecha 21"/>
          <p:cNvCxnSpPr/>
          <p:nvPr/>
        </p:nvCxnSpPr>
        <p:spPr>
          <a:xfrm flipV="1">
            <a:off x="7239580" y="5159821"/>
            <a:ext cx="476518" cy="1"/>
          </a:xfrm>
          <a:prstGeom prst="straightConnector1">
            <a:avLst/>
          </a:prstGeom>
          <a:ln w="76200">
            <a:solidFill>
              <a:srgbClr val="0D5A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187AF66D-97CE-21A3-6C20-937017F532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338" y="3674585"/>
            <a:ext cx="6325160" cy="280450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027243D-D9B6-ED70-2A83-AD1C354CC3CD}"/>
              </a:ext>
            </a:extLst>
          </p:cNvPr>
          <p:cNvSpPr txBox="1"/>
          <p:nvPr/>
        </p:nvSpPr>
        <p:spPr>
          <a:xfrm>
            <a:off x="555675" y="3153006"/>
            <a:ext cx="10315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Link:  https://portal.epsdelagente.com.co/Externo/BoxaludExterno/Seguridad/Login.aspx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22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01" y="193506"/>
            <a:ext cx="166409" cy="16827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40" y="270733"/>
            <a:ext cx="3240000" cy="9873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6460" y="254422"/>
            <a:ext cx="8159080" cy="126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Ingrese al aplicativo </a:t>
            </a:r>
            <a:r>
              <a:rPr lang="es-E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Boxalud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el usuario asignado 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Clic en Autorizaciones, Auditoria Hospitalaria, censo de internación 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Allí encontraran todos los pacientes hospitalizados a cargo de su IPS y las diferentes solicitudes y autorizaciones realizadas a la CAP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AFE99D-281F-F71C-A6E4-75ADECCA4B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28" b="8919"/>
          <a:stretch/>
        </p:blipFill>
        <p:spPr bwMode="auto">
          <a:xfrm>
            <a:off x="1004552" y="1634211"/>
            <a:ext cx="10249468" cy="4953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789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01" y="193506"/>
            <a:ext cx="166409" cy="16827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40" y="270733"/>
            <a:ext cx="3240000" cy="9873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6460" y="568276"/>
            <a:ext cx="815908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3, De Clic en finalizar evento 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F59686-50DF-9DDF-1C18-A243D7CAC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20" y="1555616"/>
            <a:ext cx="11945559" cy="39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1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01" y="193506"/>
            <a:ext cx="166409" cy="16827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40" y="270733"/>
            <a:ext cx="3240000" cy="9873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3290" y="497961"/>
            <a:ext cx="8442740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4, Diligencie los datos solicitados, en el campo observación puede digitar número de ingreso y/o factura, posterior de clic en guardar </a:t>
            </a:r>
            <a:endParaRPr lang="es-E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5, Tenga en cuenta la fecha de egreso 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CE76673-96FB-8804-3041-4721D38D0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127" y="1757445"/>
            <a:ext cx="6591073" cy="4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3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01" y="193506"/>
            <a:ext cx="166409" cy="16827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40" y="270733"/>
            <a:ext cx="3240000" cy="9873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6460" y="879508"/>
            <a:ext cx="844274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6, Automáticamente se genera al cerrar el evento la autorización final 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C11410-35B4-3B15-F632-BF4BDE01C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80" y="2264230"/>
            <a:ext cx="11281137" cy="27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9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01" y="193506"/>
            <a:ext cx="166409" cy="16827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40" y="270733"/>
            <a:ext cx="3240000" cy="9873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6460" y="764403"/>
            <a:ext cx="844274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7, Si desea, puede descargar el anexo 1 para la radicación de la factura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9EF6D1F-2978-9F94-68FB-880EC193E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22" y="1485301"/>
            <a:ext cx="9002605" cy="4682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35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284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846" y="191571"/>
            <a:ext cx="183169" cy="18470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2444943"/>
            <a:ext cx="6480000" cy="19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15620</TotalTime>
  <Words>203</Words>
  <Application>Microsoft Office PowerPoint</Application>
  <PresentationFormat>Panorámica</PresentationFormat>
  <Paragraphs>22</Paragraphs>
  <Slides>8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Poppins ExtraBold</vt:lpstr>
      <vt:lpstr>Calibri Light</vt:lpstr>
      <vt:lpstr>Arial</vt:lpstr>
      <vt:lpstr>Calibri</vt:lpstr>
      <vt:lpstr>Poppins</vt:lpstr>
      <vt:lpstr>Aptos</vt:lpstr>
      <vt:lpstr>Wingdings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Joana Maria Urrea Willis</dc:creator>
  <cp:lastModifiedBy>Diana Marcela Reyes Linares</cp:lastModifiedBy>
  <cp:revision>502</cp:revision>
  <dcterms:created xsi:type="dcterms:W3CDTF">2020-10-28T20:45:16Z</dcterms:created>
  <dcterms:modified xsi:type="dcterms:W3CDTF">2024-09-26T14:40:27Z</dcterms:modified>
</cp:coreProperties>
</file>